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notesMasterIdLst>
    <p:notesMasterId r:id="rId19"/>
  </p:notesMasterIdLst>
  <p:sldIdLst>
    <p:sldId id="321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3" r:id="rId13"/>
    <p:sldId id="332" r:id="rId14"/>
    <p:sldId id="334" r:id="rId15"/>
    <p:sldId id="335" r:id="rId16"/>
    <p:sldId id="336" r:id="rId17"/>
    <p:sldId id="337" r:id="rId1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C84B6B-F0B2-415C-8B21-75E81D1613CA}" v="3" dt="2025-02-17T19:55:31.9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707"/>
  </p:normalViewPr>
  <p:slideViewPr>
    <p:cSldViewPr snapToGrid="0" snapToObjects="1">
      <p:cViewPr varScale="1">
        <p:scale>
          <a:sx n="125" d="100"/>
          <a:sy n="125" d="100"/>
        </p:scale>
        <p:origin x="2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9A935637-00F6-E44D-800D-CA5339C81718}" type="datetimeFigureOut">
              <a:rPr lang="en-US" smtClean="0"/>
              <a:t>2/17/25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7"/>
          </a:xfrm>
          <a:prstGeom prst="rect">
            <a:avLst/>
          </a:prstGeom>
        </p:spPr>
        <p:txBody>
          <a:bodyPr vert="horz" lIns="93174" tIns="46586" rIns="93174" bIns="4658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1F0BF14E-DE4D-6D41-8704-91F12FDFC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9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62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94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859899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764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482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755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8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99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814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6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96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20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31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81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19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90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2/17/25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8160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ncer.org/content/dam/cancer-org/research/cancer-facts-and-statistics/breast-cancer-facts-and-figures/2024/breast-cancer-facts-and-figures-2024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ncer.org/cancer/types/prostate-cancer/causes-risks-prevention/risk-factors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6542" y="413479"/>
            <a:ext cx="3835183" cy="1730113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</a:rPr>
              <a:t>CSI 202  Skills Lab 5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9626" y="2831892"/>
            <a:ext cx="10942820" cy="3359046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4800" dirty="0">
                <a:latin typeface="Calisto MT" charset="0"/>
              </a:rPr>
              <a:t>GU (Foley) Catheterization,  Breast, Testicular, Pelvic &amp; Rectal Examinations</a:t>
            </a:r>
          </a:p>
          <a:p>
            <a:pPr algn="ctr" eaLnBrk="1" hangingPunct="1">
              <a:lnSpc>
                <a:spcPct val="80000"/>
              </a:lnSpc>
              <a:buFont typeface="Wingdings" charset="0"/>
              <a:buNone/>
            </a:pPr>
            <a:endParaRPr lang="en-US" sz="1800" dirty="0">
              <a:latin typeface="Calisto MT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0"/>
              <a:buNone/>
            </a:pPr>
            <a:endParaRPr lang="en-US" sz="1800" dirty="0">
              <a:latin typeface="Calisto MT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dirty="0">
                <a:solidFill>
                  <a:schemeClr val="tx1"/>
                </a:solidFill>
                <a:latin typeface="Calisto MT" charset="0"/>
              </a:rPr>
              <a:t>Daryl P. Lofaso, P</a:t>
            </a:r>
            <a:r>
              <a:rPr lang="en-US" cap="none" dirty="0">
                <a:solidFill>
                  <a:schemeClr val="tx1"/>
                </a:solidFill>
                <a:latin typeface="Calisto MT" charset="0"/>
              </a:rPr>
              <a:t>h</a:t>
            </a:r>
            <a:r>
              <a:rPr lang="en-US" dirty="0">
                <a:solidFill>
                  <a:schemeClr val="tx1"/>
                </a:solidFill>
                <a:latin typeface="Calisto MT" charset="0"/>
              </a:rPr>
              <a:t>.D., </a:t>
            </a:r>
            <a:r>
              <a:rPr lang="en-US" dirty="0" err="1">
                <a:solidFill>
                  <a:schemeClr val="tx1"/>
                </a:solidFill>
                <a:latin typeface="Calisto MT" charset="0"/>
              </a:rPr>
              <a:t>M.Ed</a:t>
            </a:r>
            <a:r>
              <a:rPr lang="en-US" dirty="0">
                <a:solidFill>
                  <a:schemeClr val="tx1"/>
                </a:solidFill>
                <a:latin typeface="Calisto MT" charset="0"/>
              </a:rPr>
              <a:t>, RRT</a:t>
            </a:r>
          </a:p>
        </p:txBody>
      </p:sp>
    </p:spTree>
    <p:extLst>
      <p:ext uri="{BB962C8B-B14F-4D97-AF65-F5344CB8AC3E}">
        <p14:creationId xmlns:p14="http://schemas.microsoft.com/office/powerpoint/2010/main" val="3785395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2142573" y="550104"/>
            <a:ext cx="6868018" cy="993884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</a:rPr>
              <a:t>Breast CA - Statistics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118302" y="1678164"/>
            <a:ext cx="10484085" cy="4557744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600" dirty="0">
                <a:latin typeface="Calisto MT" charset="0"/>
              </a:rPr>
              <a:t>In 2024</a:t>
            </a:r>
          </a:p>
          <a:p>
            <a:pPr lvl="1" eaLnBrk="1" hangingPunct="1">
              <a:buClr>
                <a:schemeClr val="accent1"/>
              </a:buClr>
              <a:buFont typeface="Wingdings" charset="0"/>
              <a:buChar char="§"/>
            </a:pPr>
            <a:r>
              <a:rPr lang="en-US" sz="3600" dirty="0">
                <a:latin typeface="Calisto MT" charset="0"/>
                <a:ea typeface="ＭＳ Ｐゴシック" charset="0"/>
              </a:rPr>
              <a:t>1 in 8 U.S. woman (about 13%) will develop breast cancer over the course of her lifetime. </a:t>
            </a:r>
          </a:p>
          <a:p>
            <a:pPr lvl="1" eaLnBrk="1" hangingPunct="1">
              <a:buClr>
                <a:schemeClr val="accent1"/>
              </a:buClr>
              <a:buFont typeface="Wingdings" charset="0"/>
              <a:buChar char="§"/>
            </a:pPr>
            <a:r>
              <a:rPr lang="en-US" sz="3600" dirty="0">
                <a:latin typeface="Calisto MT" charset="0"/>
                <a:ea typeface="ＭＳ Ｐゴシック" charset="0"/>
              </a:rPr>
              <a:t>310,720 women in the US were diagnosed with breast cancer </a:t>
            </a:r>
          </a:p>
          <a:p>
            <a:pPr lvl="1" eaLnBrk="1" hangingPunct="1">
              <a:buClr>
                <a:schemeClr val="accent1"/>
              </a:buClr>
              <a:buFont typeface="Wingdings" charset="0"/>
              <a:buChar char="§"/>
            </a:pPr>
            <a:r>
              <a:rPr lang="en-US" sz="3600" dirty="0">
                <a:latin typeface="Calisto MT" charset="0"/>
                <a:ea typeface="ＭＳ Ｐゴシック" charset="0"/>
              </a:rPr>
              <a:t>42,250 women in the US died from breast cancer</a:t>
            </a:r>
          </a:p>
          <a:p>
            <a:pPr lvl="1" eaLnBrk="1" hangingPunct="1">
              <a:buClr>
                <a:schemeClr val="accent1"/>
              </a:buClr>
              <a:buFont typeface="Wingdings" charset="0"/>
              <a:buChar char="§"/>
            </a:pPr>
            <a:r>
              <a:rPr lang="en-US" sz="3600" dirty="0">
                <a:latin typeface="Calisto MT" charset="0"/>
                <a:ea typeface="ＭＳ Ｐゴシック" charset="0"/>
              </a:rPr>
              <a:t>2,790 new cases of invasive breast cancer are expected to be diagnosed in men.</a:t>
            </a:r>
          </a:p>
          <a:p>
            <a:pPr lvl="1" eaLnBrk="1" hangingPunct="1">
              <a:buClr>
                <a:schemeClr val="accent1"/>
              </a:buClr>
              <a:buFont typeface="Wingdings" charset="0"/>
              <a:buChar char="§"/>
            </a:pPr>
            <a:endParaRPr lang="en-US" sz="3600" dirty="0">
              <a:latin typeface="Calisto MT" charset="0"/>
              <a:ea typeface="ＭＳ Ｐゴシック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1428A36-AF8B-4442-9395-9ADE972A5DB5}"/>
              </a:ext>
            </a:extLst>
          </p:cNvPr>
          <p:cNvSpPr txBox="1"/>
          <p:nvPr/>
        </p:nvSpPr>
        <p:spPr>
          <a:xfrm>
            <a:off x="1843790" y="6235908"/>
            <a:ext cx="9518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>
                <a:hlinkClick r:id="rId2"/>
              </a:rPr>
              <a:t>Breast Cancer Facts &amp; Figures 2024-2025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911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732198" y="437728"/>
            <a:ext cx="5739699" cy="896397"/>
          </a:xfrm>
        </p:spPr>
        <p:txBody>
          <a:bodyPr/>
          <a:lstStyle/>
          <a:p>
            <a:pPr eaLnBrk="1" hangingPunct="1"/>
            <a:r>
              <a:rPr lang="en-US" sz="4800" b="1" dirty="0">
                <a:latin typeface="Calisto MT" charset="0"/>
              </a:rPr>
              <a:t>Rectal Examination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3987" y="1853248"/>
            <a:ext cx="8505866" cy="4395151"/>
          </a:xfrm>
        </p:spPr>
        <p:txBody>
          <a:bodyPr/>
          <a:lstStyle/>
          <a:p>
            <a:pPr eaLnBrk="1" hangingPunct="1"/>
            <a:r>
              <a:rPr lang="en-US" sz="3600" u="sng" dirty="0">
                <a:latin typeface="Calisto MT" charset="0"/>
              </a:rPr>
              <a:t>Indications</a:t>
            </a:r>
            <a:r>
              <a:rPr lang="en-US" sz="3600" dirty="0">
                <a:latin typeface="Calisto MT" charset="0"/>
              </a:rPr>
              <a:t>: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Physical Exam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Abdominal pain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Rectal pain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Urogenital dysfunction (complaints)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Screening for Colon CA and Prostate CA</a:t>
            </a:r>
          </a:p>
        </p:txBody>
      </p:sp>
    </p:spTree>
    <p:extLst>
      <p:ext uri="{BB962C8B-B14F-4D97-AF65-F5344CB8AC3E}">
        <p14:creationId xmlns:p14="http://schemas.microsoft.com/office/powerpoint/2010/main" val="1037491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872873" y="362776"/>
            <a:ext cx="6293853" cy="881407"/>
          </a:xfrm>
        </p:spPr>
        <p:txBody>
          <a:bodyPr/>
          <a:lstStyle/>
          <a:p>
            <a:pPr eaLnBrk="1" hangingPunct="1"/>
            <a:r>
              <a:rPr lang="en-US" sz="4800" b="1" dirty="0">
                <a:latin typeface="Calisto MT" charset="0"/>
              </a:rPr>
              <a:t>Prostate Examination</a:t>
            </a:r>
          </a:p>
        </p:txBody>
      </p:sp>
      <p:pic>
        <p:nvPicPr>
          <p:cNvPr id="25603" name="Picture 4" descr="Prostate exa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199" y="1596505"/>
            <a:ext cx="6553200" cy="4875213"/>
          </a:xfrm>
          <a:noFill/>
        </p:spPr>
      </p:pic>
    </p:spTree>
    <p:extLst>
      <p:ext uri="{BB962C8B-B14F-4D97-AF65-F5344CB8AC3E}">
        <p14:creationId xmlns:p14="http://schemas.microsoft.com/office/powerpoint/2010/main" val="4082125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460137" y="599607"/>
            <a:ext cx="8639539" cy="1040620"/>
          </a:xfrm>
        </p:spPr>
        <p:txBody>
          <a:bodyPr/>
          <a:lstStyle/>
          <a:p>
            <a:pPr eaLnBrk="1" hangingPunct="1"/>
            <a:r>
              <a:rPr lang="en-US" sz="4800" b="1" dirty="0">
                <a:latin typeface="Calisto MT" charset="0"/>
              </a:rPr>
              <a:t>Charting: Rectal Examination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244185" y="2057400"/>
            <a:ext cx="9308890" cy="39624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Calisto MT" charset="0"/>
              </a:rPr>
              <a:t>Tone – normal, decrease or absent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Masses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Stool color, Hemoccult examination of stool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Prostate – size, texture</a:t>
            </a:r>
          </a:p>
        </p:txBody>
      </p:sp>
    </p:spTree>
    <p:extLst>
      <p:ext uri="{BB962C8B-B14F-4D97-AF65-F5344CB8AC3E}">
        <p14:creationId xmlns:p14="http://schemas.microsoft.com/office/powerpoint/2010/main" val="985838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092315" y="557649"/>
            <a:ext cx="4024091" cy="866416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</a:rPr>
              <a:t>Prostate CA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4262" y="1643743"/>
            <a:ext cx="9833548" cy="4479561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>
                <a:latin typeface="Calisto MT" charset="0"/>
              </a:rPr>
              <a:t>About 1 in 8 diagnosed with prostate cancer during his lifetime.</a:t>
            </a:r>
          </a:p>
          <a:p>
            <a:pPr eaLnBrk="1" hangingPunct="1"/>
            <a:r>
              <a:rPr lang="en-US" sz="3200" dirty="0">
                <a:latin typeface="Calisto MT" charset="0"/>
              </a:rPr>
              <a:t>2</a:t>
            </a:r>
            <a:r>
              <a:rPr lang="en-US" sz="3200" baseline="30000" dirty="0">
                <a:latin typeface="Calisto MT" charset="0"/>
              </a:rPr>
              <a:t>nd</a:t>
            </a:r>
            <a:r>
              <a:rPr lang="en-US" sz="3200" dirty="0">
                <a:latin typeface="Calisto MT" charset="0"/>
              </a:rPr>
              <a:t> leading cause of death in American men (1 in 44)</a:t>
            </a:r>
          </a:p>
          <a:p>
            <a:pPr eaLnBrk="1" hangingPunct="1"/>
            <a:r>
              <a:rPr lang="en-US" sz="3200" dirty="0">
                <a:latin typeface="Calisto MT" charset="0"/>
              </a:rPr>
              <a:t>Only 3 men in 100 will actually die of it</a:t>
            </a:r>
          </a:p>
          <a:p>
            <a:pPr eaLnBrk="1" hangingPunct="1"/>
            <a:r>
              <a:rPr lang="en-US" sz="3200" dirty="0">
                <a:latin typeface="Calisto MT" charset="0"/>
                <a:cs typeface="Arial" charset="0"/>
              </a:rPr>
              <a:t>Elevated Risk with family history and inherited genes*</a:t>
            </a:r>
          </a:p>
          <a:p>
            <a:pPr eaLnBrk="1" hangingPunct="1"/>
            <a:r>
              <a:rPr lang="en-US" sz="3200" dirty="0">
                <a:latin typeface="Calisto MT" charset="0"/>
                <a:cs typeface="Arial" charset="0"/>
              </a:rPr>
              <a:t>African American men: very high risk</a:t>
            </a:r>
          </a:p>
          <a:p>
            <a:pPr eaLnBrk="1" hangingPunct="1"/>
            <a:r>
              <a:rPr lang="en-US" sz="3200" dirty="0">
                <a:latin typeface="Calisto MT" charset="0"/>
                <a:cs typeface="Arial" charset="0"/>
              </a:rPr>
              <a:t>High fat diet </a:t>
            </a:r>
            <a:r>
              <a:rPr lang="en-US" sz="3200">
                <a:latin typeface="Calisto MT" charset="0"/>
                <a:cs typeface="Arial" charset="0"/>
              </a:rPr>
              <a:t>and diary associated </a:t>
            </a:r>
            <a:r>
              <a:rPr lang="en-US" sz="3200" dirty="0">
                <a:latin typeface="Calisto MT" charset="0"/>
                <a:cs typeface="Arial" charset="0"/>
              </a:rPr>
              <a:t>with ↑ risk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49F9F3-9775-0DD4-8FB9-4480AA395DE6}"/>
              </a:ext>
            </a:extLst>
          </p:cNvPr>
          <p:cNvSpPr txBox="1"/>
          <p:nvPr/>
        </p:nvSpPr>
        <p:spPr>
          <a:xfrm>
            <a:off x="1524000" y="6211669"/>
            <a:ext cx="983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Prostate Cancer Risk Factors | Risk Factors for Prostate Cancer | American Cancer Society</a:t>
            </a:r>
            <a:endParaRPr lang="en-US" dirty="0"/>
          </a:p>
          <a:p>
            <a:r>
              <a:rPr lang="en-US" dirty="0"/>
              <a:t>*inherited gene </a:t>
            </a:r>
            <a:r>
              <a:rPr lang="en-US" b="0" i="0" dirty="0">
                <a:solidFill>
                  <a:srgbClr val="1A1A1A"/>
                </a:solidFill>
                <a:effectLst/>
                <a:latin typeface="Source Sans Pro" panose="020B0503030403020204" pitchFamily="34" charset="0"/>
              </a:rPr>
              <a:t> </a:t>
            </a:r>
            <a:r>
              <a:rPr lang="en-US" b="1" i="1" dirty="0">
                <a:effectLst/>
                <a:latin typeface="Source Sans Pro" panose="020B0503030403020204" pitchFamily="34" charset="0"/>
              </a:rPr>
              <a:t>BRCA1</a:t>
            </a:r>
            <a:r>
              <a:rPr lang="en-US" b="1" i="0" dirty="0">
                <a:effectLst/>
                <a:latin typeface="Source Sans Pro" panose="020B0503030403020204" pitchFamily="34" charset="0"/>
              </a:rPr>
              <a:t> or </a:t>
            </a:r>
            <a:r>
              <a:rPr lang="en-US" b="1" i="1" dirty="0">
                <a:effectLst/>
                <a:latin typeface="Source Sans Pro" panose="020B0503030403020204" pitchFamily="34" charset="0"/>
              </a:rPr>
              <a:t>BRCA2</a:t>
            </a:r>
            <a:r>
              <a:rPr lang="en-US" b="1" i="0" dirty="0">
                <a:effectLst/>
                <a:latin typeface="Source Sans Pro" panose="020B0503030403020204" pitchFamily="34" charset="0"/>
              </a:rPr>
              <a:t> gene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99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1394" y="632600"/>
            <a:ext cx="7628459" cy="1076279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</a:rPr>
              <a:t>Testicular Examination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8839" y="2052919"/>
            <a:ext cx="8281014" cy="3208630"/>
          </a:xfrm>
        </p:spPr>
        <p:txBody>
          <a:bodyPr/>
          <a:lstStyle/>
          <a:p>
            <a:pPr eaLnBrk="1" hangingPunct="1"/>
            <a:r>
              <a:rPr lang="en-US" sz="3600" u="sng" dirty="0">
                <a:latin typeface="Calisto MT" charset="0"/>
              </a:rPr>
              <a:t>Indications</a:t>
            </a:r>
            <a:r>
              <a:rPr lang="en-US" sz="3600" dirty="0">
                <a:latin typeface="Calisto MT" charset="0"/>
              </a:rPr>
              <a:t>: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Physical Exam</a:t>
            </a:r>
          </a:p>
          <a:p>
            <a:pPr lvl="2" eaLnBrk="1" hangingPunct="1"/>
            <a:r>
              <a:rPr lang="en-US" sz="2800" dirty="0" err="1">
                <a:latin typeface="Calisto MT" charset="0"/>
                <a:ea typeface="ＭＳ Ｐゴシック" charset="0"/>
              </a:rPr>
              <a:t>Urologential</a:t>
            </a:r>
            <a:r>
              <a:rPr lang="en-US" sz="2800" dirty="0">
                <a:latin typeface="Calisto MT" charset="0"/>
                <a:ea typeface="ＭＳ Ｐゴシック" charset="0"/>
              </a:rPr>
              <a:t> dysfunction (complaints)</a:t>
            </a:r>
          </a:p>
        </p:txBody>
      </p:sp>
    </p:spTree>
    <p:extLst>
      <p:ext uri="{BB962C8B-B14F-4D97-AF65-F5344CB8AC3E}">
        <p14:creationId xmlns:p14="http://schemas.microsoft.com/office/powerpoint/2010/main" val="2222082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13200" y="467708"/>
            <a:ext cx="4360604" cy="866416"/>
          </a:xfrm>
        </p:spPr>
        <p:txBody>
          <a:bodyPr/>
          <a:lstStyle/>
          <a:p>
            <a:pPr eaLnBrk="1" hangingPunct="1"/>
            <a:r>
              <a:rPr lang="en-US" sz="4800" b="1" dirty="0">
                <a:latin typeface="Calisto MT" charset="0"/>
              </a:rPr>
              <a:t>Testicular CA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9253" y="1853248"/>
            <a:ext cx="9908498" cy="4108554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latin typeface="Calisto MT" charset="0"/>
              </a:rPr>
              <a:t>Incidence of testicular cancer is low, about 1 of every 250 males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Average age: 33 yrs.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Lifetime risk: 1 in 5,000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Testicular Self-examination (TSE)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D05AD-FB69-2D4A-89C8-6C61739B9D3D}"/>
              </a:ext>
            </a:extLst>
          </p:cNvPr>
          <p:cNvSpPr txBox="1"/>
          <p:nvPr/>
        </p:nvSpPr>
        <p:spPr>
          <a:xfrm>
            <a:off x="1484027" y="5777136"/>
            <a:ext cx="8844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www.cancer.org</a:t>
            </a:r>
            <a:r>
              <a:rPr lang="en-US" dirty="0"/>
              <a:t>/cancer/testicular-cancer/about/key-</a:t>
            </a:r>
            <a:r>
              <a:rPr lang="en-US" dirty="0" err="1"/>
              <a:t>statistics.html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307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23849" y="497689"/>
            <a:ext cx="6189404" cy="896397"/>
          </a:xfrm>
        </p:spPr>
        <p:txBody>
          <a:bodyPr/>
          <a:lstStyle/>
          <a:p>
            <a:pPr eaLnBrk="1" hangingPunct="1"/>
            <a:r>
              <a:rPr lang="en-US" sz="4800" b="1" dirty="0">
                <a:latin typeface="Calisto MT" charset="0"/>
              </a:rPr>
              <a:t>Professional Conduct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4223" y="1853248"/>
            <a:ext cx="9668656" cy="4495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3200" dirty="0">
                <a:latin typeface="Calisto MT" charset="0"/>
              </a:rPr>
              <a:t>Introduce yourself</a:t>
            </a:r>
          </a:p>
          <a:p>
            <a:pPr eaLnBrk="1" hangingPunct="1"/>
            <a:r>
              <a:rPr lang="en-US" sz="3200" dirty="0">
                <a:latin typeface="Calisto MT" charset="0"/>
              </a:rPr>
              <a:t>Explain the procedure/exam to pt.</a:t>
            </a:r>
          </a:p>
          <a:p>
            <a:pPr eaLnBrk="1" hangingPunct="1"/>
            <a:r>
              <a:rPr lang="en-US" sz="3200" dirty="0">
                <a:latin typeface="Calisto MT" charset="0"/>
              </a:rPr>
              <a:t>Ask pt. if they have any questions</a:t>
            </a:r>
          </a:p>
          <a:p>
            <a:pPr eaLnBrk="1" hangingPunct="1"/>
            <a:r>
              <a:rPr lang="en-US" sz="3200" dirty="0">
                <a:latin typeface="Calisto MT" charset="0"/>
              </a:rPr>
              <a:t>Cover pt. with a sheet. Only expose area which you are examining, then cover again</a:t>
            </a:r>
          </a:p>
          <a:p>
            <a:pPr eaLnBrk="1" hangingPunct="1"/>
            <a:r>
              <a:rPr lang="en-US" sz="3200" dirty="0">
                <a:latin typeface="Calisto MT" charset="0"/>
              </a:rPr>
              <a:t>While performing the procedure/exam, explain to the pt., you may or may not be some discomfort associated with the exam, but you will be as gentle as possible.</a:t>
            </a:r>
          </a:p>
        </p:txBody>
      </p:sp>
    </p:spTree>
    <p:extLst>
      <p:ext uri="{BB962C8B-B14F-4D97-AF65-F5344CB8AC3E}">
        <p14:creationId xmlns:p14="http://schemas.microsoft.com/office/powerpoint/2010/main" val="367487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>
                <a:latin typeface="Calisto MT" charset="0"/>
              </a:rPr>
              <a:t>Urethral Catheterization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4223" y="1752600"/>
            <a:ext cx="8950377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200" dirty="0">
                <a:latin typeface="Calisto MT" charset="0"/>
              </a:rPr>
              <a:t>Indications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Wingdings" charset="0"/>
              <a:buChar char="§"/>
            </a:pPr>
            <a:r>
              <a:rPr lang="en-US" sz="2800" dirty="0">
                <a:latin typeface="Calisto MT" charset="0"/>
                <a:ea typeface="ＭＳ Ｐゴシック" charset="0"/>
              </a:rPr>
              <a:t>Long Term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400" dirty="0">
                <a:latin typeface="Calisto MT" charset="0"/>
                <a:ea typeface="ＭＳ Ｐゴシック" charset="0"/>
              </a:rPr>
              <a:t>Refractory bladder outlet obstruction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400" dirty="0">
                <a:latin typeface="Calisto MT" charset="0"/>
                <a:ea typeface="ＭＳ Ｐゴシック" charset="0"/>
              </a:rPr>
              <a:t>Neurogenic bladder with urinary retention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400" dirty="0">
                <a:latin typeface="Calisto MT" charset="0"/>
                <a:ea typeface="ＭＳ Ｐゴシック" charset="0"/>
              </a:rPr>
              <a:t>Complications of incontinence</a:t>
            </a:r>
          </a:p>
          <a:p>
            <a:pPr lvl="3" eaLnBrk="1" hangingPunct="1">
              <a:lnSpc>
                <a:spcPct val="90000"/>
              </a:lnSpc>
              <a:buClr>
                <a:schemeClr val="accent1"/>
              </a:buClr>
              <a:buFont typeface="Wingdings" charset="0"/>
              <a:buChar char="§"/>
            </a:pPr>
            <a:r>
              <a:rPr lang="en-US" sz="2000" dirty="0">
                <a:latin typeface="Calisto MT" charset="0"/>
                <a:ea typeface="ＭＳ Ｐゴシック" charset="0"/>
              </a:rPr>
              <a:t>Skin breakdown</a:t>
            </a:r>
          </a:p>
          <a:p>
            <a:pPr lvl="3" eaLnBrk="1" hangingPunct="1">
              <a:lnSpc>
                <a:spcPct val="90000"/>
              </a:lnSpc>
              <a:buClr>
                <a:schemeClr val="accent1"/>
              </a:buClr>
              <a:buFont typeface="Wingdings" charset="0"/>
              <a:buChar char="§"/>
            </a:pPr>
            <a:r>
              <a:rPr lang="en-US" sz="2000" dirty="0">
                <a:latin typeface="Calisto MT" charset="0"/>
                <a:ea typeface="ＭＳ Ｐゴシック" charset="0"/>
              </a:rPr>
              <a:t>Terminally ill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Wingdings" charset="0"/>
              <a:buChar char="§"/>
            </a:pPr>
            <a:r>
              <a:rPr lang="en-US" sz="2800" dirty="0">
                <a:latin typeface="Calisto MT" charset="0"/>
                <a:ea typeface="ＭＳ Ｐゴシック" charset="0"/>
              </a:rPr>
              <a:t>Short Term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400" dirty="0">
                <a:latin typeface="Calisto MT" charset="0"/>
                <a:ea typeface="ＭＳ Ｐゴシック" charset="0"/>
              </a:rPr>
              <a:t>Urologic or pelvic surgery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400" dirty="0">
                <a:latin typeface="Calisto MT" charset="0"/>
                <a:ea typeface="ＭＳ Ｐゴシック" charset="0"/>
              </a:rPr>
              <a:t>Acute urinary retention</a:t>
            </a:r>
          </a:p>
          <a:p>
            <a:pPr lvl="2" eaLnBrk="1" hangingPunct="1">
              <a:lnSpc>
                <a:spcPct val="90000"/>
              </a:lnSpc>
              <a:buFont typeface="Wingdings" charset="0"/>
              <a:buChar char="§"/>
            </a:pPr>
            <a:r>
              <a:rPr lang="en-US" sz="2400" dirty="0">
                <a:latin typeface="Calisto MT" charset="0"/>
                <a:ea typeface="ＭＳ Ｐゴシック" charset="0"/>
              </a:rPr>
              <a:t>Urinary output monitoring in critically ill </a:t>
            </a:r>
          </a:p>
        </p:txBody>
      </p:sp>
    </p:spTree>
    <p:extLst>
      <p:ext uri="{BB962C8B-B14F-4D97-AF65-F5344CB8AC3E}">
        <p14:creationId xmlns:p14="http://schemas.microsoft.com/office/powerpoint/2010/main" val="4748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>
                <a:latin typeface="Calisto MT" charset="0"/>
              </a:rPr>
              <a:t>Anatomic Landmark for Female Catheterization</a:t>
            </a:r>
            <a:r>
              <a:rPr lang="en-US" sz="3600">
                <a:latin typeface="Calisto MT" charset="0"/>
              </a:rPr>
              <a:t> </a:t>
            </a:r>
          </a:p>
        </p:txBody>
      </p:sp>
      <p:pic>
        <p:nvPicPr>
          <p:cNvPr id="15363" name="Picture 1028" descr="Anatomic Landnarks female cat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96500" y="1285406"/>
            <a:ext cx="4051300" cy="5257800"/>
          </a:xfrm>
          <a:noFill/>
        </p:spPr>
      </p:pic>
    </p:spTree>
    <p:extLst>
      <p:ext uri="{BB962C8B-B14F-4D97-AF65-F5344CB8AC3E}">
        <p14:creationId xmlns:p14="http://schemas.microsoft.com/office/powerpoint/2010/main" val="2527178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80628" y="467708"/>
            <a:ext cx="8303017" cy="1027562"/>
          </a:xfrm>
        </p:spPr>
        <p:txBody>
          <a:bodyPr/>
          <a:lstStyle/>
          <a:p>
            <a:pPr eaLnBrk="1" hangingPunct="1"/>
            <a:r>
              <a:rPr lang="en-US" sz="4800" b="1" dirty="0">
                <a:latin typeface="Calisto MT" charset="0"/>
              </a:rPr>
              <a:t>Female Cath: Hand positions</a:t>
            </a:r>
          </a:p>
        </p:txBody>
      </p:sp>
      <p:pic>
        <p:nvPicPr>
          <p:cNvPr id="16387" name="Picture 4" descr="Hand Placement for Female cath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9837" y="1675152"/>
            <a:ext cx="6324600" cy="4938713"/>
          </a:xfrm>
          <a:noFill/>
        </p:spPr>
      </p:pic>
    </p:spTree>
    <p:extLst>
      <p:ext uri="{BB962C8B-B14F-4D97-AF65-F5344CB8AC3E}">
        <p14:creationId xmlns:p14="http://schemas.microsoft.com/office/powerpoint/2010/main" val="2807562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017185" y="527668"/>
            <a:ext cx="7118794" cy="1091270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</a:rPr>
              <a:t>Male Catheterization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3311" y="2247791"/>
            <a:ext cx="9734578" cy="328358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latin typeface="Calisto MT" charset="0"/>
              </a:rPr>
              <a:t>Uncircumcised male -pull foreskin back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Visualize the meatus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Maintain hand position throughout procedure</a:t>
            </a:r>
          </a:p>
        </p:txBody>
      </p:sp>
    </p:spTree>
    <p:extLst>
      <p:ext uri="{BB962C8B-B14F-4D97-AF65-F5344CB8AC3E}">
        <p14:creationId xmlns:p14="http://schemas.microsoft.com/office/powerpoint/2010/main" val="290409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63723" y="482698"/>
            <a:ext cx="9404723" cy="1400530"/>
          </a:xfrm>
        </p:spPr>
        <p:txBody>
          <a:bodyPr/>
          <a:lstStyle/>
          <a:p>
            <a:pPr algn="ctr" eaLnBrk="1" hangingPunct="1"/>
            <a:r>
              <a:rPr lang="en-US" sz="6000" b="1" dirty="0">
                <a:latin typeface="Calisto MT" charset="0"/>
              </a:rPr>
              <a:t>Nosocomial UTI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4243" y="2038662"/>
            <a:ext cx="9623685" cy="44383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600" dirty="0">
                <a:solidFill>
                  <a:schemeClr val="tx2"/>
                </a:solidFill>
                <a:latin typeface="Calisto MT" charset="0"/>
              </a:rPr>
              <a:t>80% associated w/urinary catheters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dirty="0">
                <a:solidFill>
                  <a:schemeClr val="tx2"/>
                </a:solidFill>
                <a:latin typeface="Calisto MT" charset="0"/>
              </a:rPr>
              <a:t>Common Organisms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en-US" sz="3600" i="1" dirty="0">
                <a:solidFill>
                  <a:schemeClr val="tx2"/>
                </a:solidFill>
                <a:latin typeface="Calisto MT" charset="0"/>
                <a:ea typeface="ＭＳ Ｐゴシック" charset="0"/>
              </a:rPr>
              <a:t>E. coli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en-US" sz="3600" dirty="0">
                <a:solidFill>
                  <a:schemeClr val="tx2"/>
                </a:solidFill>
                <a:latin typeface="Calisto MT" charset="0"/>
                <a:ea typeface="ＭＳ Ｐゴシック" charset="0"/>
              </a:rPr>
              <a:t>Enterococcus species</a:t>
            </a:r>
            <a:r>
              <a:rPr lang="en-US" sz="3600" dirty="0">
                <a:solidFill>
                  <a:srgbClr val="FFCC00"/>
                </a:solidFill>
                <a:latin typeface="Calisto MT" charset="0"/>
                <a:ea typeface="ＭＳ Ｐゴシック" charset="0"/>
              </a:rPr>
              <a:t>*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en-US" sz="3600" i="1" dirty="0">
                <a:solidFill>
                  <a:schemeClr val="tx2"/>
                </a:solidFill>
                <a:latin typeface="Calisto MT" charset="0"/>
                <a:ea typeface="ＭＳ Ｐゴシック" charset="0"/>
              </a:rPr>
              <a:t>Pseudomonas aeruginosa</a:t>
            </a:r>
            <a:r>
              <a:rPr lang="en-US" sz="3600" dirty="0">
                <a:solidFill>
                  <a:srgbClr val="FFCC00"/>
                </a:solidFill>
                <a:latin typeface="Calisto MT" charset="0"/>
                <a:ea typeface="ＭＳ Ｐゴシック" charset="0"/>
              </a:rPr>
              <a:t>*</a:t>
            </a: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</a:pPr>
            <a:r>
              <a:rPr lang="en-US" sz="3600" i="1" dirty="0">
                <a:solidFill>
                  <a:schemeClr val="tx2"/>
                </a:solidFill>
                <a:latin typeface="Calisto MT" charset="0"/>
                <a:ea typeface="ＭＳ Ｐゴシック" charset="0"/>
              </a:rPr>
              <a:t>Candida </a:t>
            </a:r>
            <a:r>
              <a:rPr lang="en-US" sz="3600" i="1" dirty="0" err="1">
                <a:solidFill>
                  <a:schemeClr val="tx2"/>
                </a:solidFill>
                <a:latin typeface="Calisto MT" charset="0"/>
                <a:ea typeface="ＭＳ Ｐゴシック" charset="0"/>
              </a:rPr>
              <a:t>albicans</a:t>
            </a:r>
            <a:endParaRPr lang="en-US" sz="3600" i="1" dirty="0">
              <a:solidFill>
                <a:schemeClr val="tx2"/>
              </a:solidFill>
              <a:latin typeface="Calisto MT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1"/>
              </a:buClr>
              <a:buFont typeface="Wingdings" charset="0"/>
              <a:buNone/>
            </a:pPr>
            <a:endParaRPr lang="en-US" sz="3600" i="1" dirty="0">
              <a:solidFill>
                <a:schemeClr val="tx2"/>
              </a:solidFill>
              <a:latin typeface="Calisto MT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solidFill>
                  <a:srgbClr val="FFCC00"/>
                </a:solidFill>
                <a:latin typeface="Calisto MT" charset="0"/>
                <a:ea typeface="ＭＳ Ｐゴシック" charset="0"/>
              </a:rPr>
              <a:t>*</a:t>
            </a:r>
            <a:r>
              <a:rPr lang="en-US" sz="2000" dirty="0">
                <a:solidFill>
                  <a:schemeClr val="tx2"/>
                </a:solidFill>
                <a:latin typeface="Calisto MT" charset="0"/>
                <a:ea typeface="ＭＳ Ｐゴシック" charset="0"/>
              </a:rPr>
              <a:t> Antibiotic resistance may lead to increased morbidity</a:t>
            </a:r>
          </a:p>
        </p:txBody>
      </p:sp>
    </p:spTree>
    <p:extLst>
      <p:ext uri="{BB962C8B-B14F-4D97-AF65-F5344CB8AC3E}">
        <p14:creationId xmlns:p14="http://schemas.microsoft.com/office/powerpoint/2010/main" val="84364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22532" y="527668"/>
            <a:ext cx="6684079" cy="986338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</a:rPr>
              <a:t>Pelvic Examination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4223" y="1793287"/>
            <a:ext cx="9555177" cy="4395151"/>
          </a:xfrm>
        </p:spPr>
        <p:txBody>
          <a:bodyPr/>
          <a:lstStyle/>
          <a:p>
            <a:pPr eaLnBrk="1" hangingPunct="1"/>
            <a:r>
              <a:rPr lang="en-US" sz="3600" u="sng" dirty="0">
                <a:latin typeface="Calisto MT" charset="0"/>
              </a:rPr>
              <a:t>Indications</a:t>
            </a:r>
            <a:r>
              <a:rPr lang="en-US" sz="3600" dirty="0">
                <a:latin typeface="Calisto MT" charset="0"/>
              </a:rPr>
              <a:t>: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Physical Exam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Abdominal pain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Pelvic pain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Yearly screening (pap smear)</a:t>
            </a:r>
          </a:p>
        </p:txBody>
      </p:sp>
    </p:spTree>
    <p:extLst>
      <p:ext uri="{BB962C8B-B14F-4D97-AF65-F5344CB8AC3E}">
        <p14:creationId xmlns:p14="http://schemas.microsoft.com/office/powerpoint/2010/main" val="268955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324483" y="557649"/>
            <a:ext cx="6504197" cy="1061289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</a:rPr>
              <a:t>Breast Examination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8938" y="1828065"/>
            <a:ext cx="8400935" cy="4195481"/>
          </a:xfrm>
        </p:spPr>
        <p:txBody>
          <a:bodyPr/>
          <a:lstStyle/>
          <a:p>
            <a:pPr eaLnBrk="1" hangingPunct="1"/>
            <a:r>
              <a:rPr lang="en-US" sz="3600" u="sng" dirty="0">
                <a:latin typeface="Calisto MT" charset="0"/>
              </a:rPr>
              <a:t>Indications</a:t>
            </a:r>
            <a:r>
              <a:rPr lang="en-US" sz="3600" dirty="0">
                <a:latin typeface="Calisto MT" charset="0"/>
              </a:rPr>
              <a:t>: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Physical Exam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Breast Pain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Lumps</a:t>
            </a:r>
          </a:p>
          <a:p>
            <a:pPr lvl="2" eaLnBrk="1" hangingPunct="1"/>
            <a:r>
              <a:rPr lang="en-US" sz="2800" dirty="0">
                <a:latin typeface="Calisto MT" charset="0"/>
                <a:ea typeface="ＭＳ Ｐゴシック" charset="0"/>
              </a:rPr>
              <a:t>Breast Development- adolescent</a:t>
            </a:r>
          </a:p>
        </p:txBody>
      </p:sp>
    </p:spTree>
    <p:extLst>
      <p:ext uri="{BB962C8B-B14F-4D97-AF65-F5344CB8AC3E}">
        <p14:creationId xmlns:p14="http://schemas.microsoft.com/office/powerpoint/2010/main" val="3186138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66432" y="527669"/>
            <a:ext cx="3760997" cy="926377"/>
          </a:xfrm>
        </p:spPr>
        <p:txBody>
          <a:bodyPr/>
          <a:lstStyle/>
          <a:p>
            <a:pPr eaLnBrk="1" hangingPunct="1"/>
            <a:r>
              <a:rPr lang="en-US" sz="5400" b="1" dirty="0">
                <a:latin typeface="Calisto MT" charset="0"/>
              </a:rPr>
              <a:t>Breast CA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46111" y="1752600"/>
            <a:ext cx="10401640" cy="4800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>
                <a:latin typeface="Calisto MT" charset="0"/>
              </a:rPr>
              <a:t>NCI recommends mammograms every 1-2 years at 40 yrs. of age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Mammograms yearly at age 50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Mammograms as early as 25 yrs. of age for pt. with high risk of breast CA</a:t>
            </a:r>
          </a:p>
          <a:p>
            <a:pPr eaLnBrk="1" hangingPunct="1"/>
            <a:r>
              <a:rPr lang="en-US" sz="3600" dirty="0">
                <a:latin typeface="Calisto MT" charset="0"/>
              </a:rPr>
              <a:t>Studies suggest Breast CA could be cut by 36-44% if mammography performed annually </a:t>
            </a:r>
          </a:p>
        </p:txBody>
      </p:sp>
    </p:spTree>
    <p:extLst>
      <p:ext uri="{BB962C8B-B14F-4D97-AF65-F5344CB8AC3E}">
        <p14:creationId xmlns:p14="http://schemas.microsoft.com/office/powerpoint/2010/main" val="2129810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{C31211C4-BCE4-C840-9089-B5821BF20847}tf10001062</Template>
  <TotalTime>1023</TotalTime>
  <Words>538</Words>
  <Application>Microsoft Macintosh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Calibri</vt:lpstr>
      <vt:lpstr>Calisto MT</vt:lpstr>
      <vt:lpstr>Cambria</vt:lpstr>
      <vt:lpstr>Source Sans Pro</vt:lpstr>
      <vt:lpstr>Wingdings</vt:lpstr>
      <vt:lpstr>Wingdings 3</vt:lpstr>
      <vt:lpstr>Ion</vt:lpstr>
      <vt:lpstr>CSI 202  Skills Lab 5</vt:lpstr>
      <vt:lpstr>Urethral Catheterization</vt:lpstr>
      <vt:lpstr>Anatomic Landmark for Female Catheterization </vt:lpstr>
      <vt:lpstr>Female Cath: Hand positions</vt:lpstr>
      <vt:lpstr>Male Catheterization</vt:lpstr>
      <vt:lpstr>Nosocomial UTI</vt:lpstr>
      <vt:lpstr>Pelvic Examination</vt:lpstr>
      <vt:lpstr>Breast Examination</vt:lpstr>
      <vt:lpstr>Breast CA</vt:lpstr>
      <vt:lpstr>Breast CA - Statistics</vt:lpstr>
      <vt:lpstr>Rectal Examination</vt:lpstr>
      <vt:lpstr>Prostate Examination</vt:lpstr>
      <vt:lpstr>Charting: Rectal Examination</vt:lpstr>
      <vt:lpstr>Prostate CA</vt:lpstr>
      <vt:lpstr>Testicular Examination</vt:lpstr>
      <vt:lpstr>Testicular CA</vt:lpstr>
      <vt:lpstr>Professional Conduct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Daryl P Lofaso</dc:creator>
  <cp:lastModifiedBy>Lofaso, Daryl</cp:lastModifiedBy>
  <cp:revision>74</cp:revision>
  <cp:lastPrinted>2025-02-17T16:54:44Z</cp:lastPrinted>
  <dcterms:created xsi:type="dcterms:W3CDTF">2021-05-12T12:08:03Z</dcterms:created>
  <dcterms:modified xsi:type="dcterms:W3CDTF">2025-02-17T20:08:24Z</dcterms:modified>
</cp:coreProperties>
</file>